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Kollektif Bold" charset="1" panose="020B0604020101010102"/>
      <p:regular r:id="rId21"/>
    </p:embeddedFont>
    <p:embeddedFont>
      <p:font typeface="League Spartan" charset="1" panose="00000800000000000000"/>
      <p:regular r:id="rId22"/>
    </p:embeddedFont>
    <p:embeddedFont>
      <p:font typeface="Now Bold" charset="1" panose="00000800000000000000"/>
      <p:regular r:id="rId23"/>
    </p:embeddedFont>
    <p:embeddedFont>
      <p:font typeface="Now" charset="1" panose="00000500000000000000"/>
      <p:regular r:id="rId24"/>
    </p:embeddedFont>
    <p:embeddedFont>
      <p:font typeface="Now Heavy" charset="1" panose="00000A00000000000000"/>
      <p:regular r:id="rId25"/>
    </p:embeddedFont>
    <p:embeddedFont>
      <p:font typeface="Open Sans Bold" charset="1" panose="020B0806030504020204"/>
      <p:regular r:id="rId26"/>
    </p:embeddedFont>
    <p:embeddedFont>
      <p:font typeface="Open Sans" charset="1" panose="020B06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17" Target="../media/image38.png" Type="http://schemas.openxmlformats.org/officeDocument/2006/relationships/image"/><Relationship Id="rId18" Target="../media/image39.png" Type="http://schemas.openxmlformats.org/officeDocument/2006/relationships/image"/><Relationship Id="rId19" Target="../media/image40.png" Type="http://schemas.openxmlformats.org/officeDocument/2006/relationships/image"/><Relationship Id="rId2" Target="../media/image31.png" Type="http://schemas.openxmlformats.org/officeDocument/2006/relationships/image"/><Relationship Id="rId20" Target="../media/image41.png" Type="http://schemas.openxmlformats.org/officeDocument/2006/relationships/image"/><Relationship Id="rId21" Target="../media/image42.png" Type="http://schemas.openxmlformats.org/officeDocument/2006/relationships/image"/><Relationship Id="rId22" Target="../media/image43.png" Type="http://schemas.openxmlformats.org/officeDocument/2006/relationships/image"/><Relationship Id="rId23" Target="../media/image44.png" Type="http://schemas.openxmlformats.org/officeDocument/2006/relationships/image"/><Relationship Id="rId3" Target="../media/image3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3.jpe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7.jpe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98777" y="4152751"/>
            <a:ext cx="13695775" cy="254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9"/>
              </a:lnSpc>
            </a:pPr>
            <a:r>
              <a:rPr lang="en-US" b="true" sz="1564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SIGNAI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36538" y="6666017"/>
            <a:ext cx="1039060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Presentación Final de CAPSTONE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5766" y="2303648"/>
            <a:ext cx="15346776" cy="7453314"/>
            <a:chOff x="0" y="0"/>
            <a:chExt cx="4041949" cy="19630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0" y="0"/>
                  </a:moveTo>
                  <a:lnTo>
                    <a:pt x="4041949" y="0"/>
                  </a:lnTo>
                  <a:lnTo>
                    <a:pt x="4041949" y="1963013"/>
                  </a:lnTo>
                  <a:lnTo>
                    <a:pt x="0" y="1963013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041949" cy="1943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68663" y="2560558"/>
            <a:ext cx="9350674" cy="6939494"/>
          </a:xfrm>
          <a:custGeom>
            <a:avLst/>
            <a:gdLst/>
            <a:ahLst/>
            <a:cxnLst/>
            <a:rect r="r" b="b" t="t" l="l"/>
            <a:pathLst>
              <a:path h="6939494" w="9350674">
                <a:moveTo>
                  <a:pt x="0" y="0"/>
                </a:moveTo>
                <a:lnTo>
                  <a:pt x="9350674" y="0"/>
                </a:lnTo>
                <a:lnTo>
                  <a:pt x="9350674" y="6939493"/>
                </a:lnTo>
                <a:lnTo>
                  <a:pt x="0" y="6939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39734" y="674873"/>
            <a:ext cx="420853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Esquema de Datos (NoSQL)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8317" y="9062200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60642" y="2309719"/>
            <a:ext cx="5002424" cy="9898156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DE94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44378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9A9398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344715" y="7648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551615" y="2933936"/>
            <a:ext cx="838819" cy="838819"/>
          </a:xfrm>
          <a:custGeom>
            <a:avLst/>
            <a:gdLst/>
            <a:ahLst/>
            <a:cxnLst/>
            <a:rect r="r" b="b" t="t" l="l"/>
            <a:pathLst>
              <a:path h="838819" w="838819">
                <a:moveTo>
                  <a:pt x="0" y="0"/>
                </a:moveTo>
                <a:lnTo>
                  <a:pt x="838819" y="0"/>
                </a:lnTo>
                <a:lnTo>
                  <a:pt x="838819" y="838819"/>
                </a:lnTo>
                <a:lnTo>
                  <a:pt x="0" y="8388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86726" y="2933936"/>
            <a:ext cx="838819" cy="838819"/>
          </a:xfrm>
          <a:custGeom>
            <a:avLst/>
            <a:gdLst/>
            <a:ahLst/>
            <a:cxnLst/>
            <a:rect r="r" b="b" t="t" l="l"/>
            <a:pathLst>
              <a:path h="838819" w="838819">
                <a:moveTo>
                  <a:pt x="0" y="0"/>
                </a:moveTo>
                <a:lnTo>
                  <a:pt x="838819" y="0"/>
                </a:lnTo>
                <a:lnTo>
                  <a:pt x="838819" y="838819"/>
                </a:lnTo>
                <a:lnTo>
                  <a:pt x="0" y="8388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39717" y="2933936"/>
            <a:ext cx="838819" cy="838819"/>
          </a:xfrm>
          <a:custGeom>
            <a:avLst/>
            <a:gdLst/>
            <a:ahLst/>
            <a:cxnLst/>
            <a:rect r="r" b="b" t="t" l="l"/>
            <a:pathLst>
              <a:path h="838819" w="838819">
                <a:moveTo>
                  <a:pt x="0" y="0"/>
                </a:moveTo>
                <a:lnTo>
                  <a:pt x="838819" y="0"/>
                </a:lnTo>
                <a:lnTo>
                  <a:pt x="838819" y="838819"/>
                </a:lnTo>
                <a:lnTo>
                  <a:pt x="0" y="83881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521974" y="2582251"/>
            <a:ext cx="7069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642465" y="5110442"/>
            <a:ext cx="833745" cy="833745"/>
          </a:xfrm>
          <a:custGeom>
            <a:avLst/>
            <a:gdLst/>
            <a:ahLst/>
            <a:cxnLst/>
            <a:rect r="r" b="b" t="t" l="l"/>
            <a:pathLst>
              <a:path h="833745" w="833745">
                <a:moveTo>
                  <a:pt x="0" y="0"/>
                </a:moveTo>
                <a:lnTo>
                  <a:pt x="833745" y="0"/>
                </a:lnTo>
                <a:lnTo>
                  <a:pt x="833745" y="833745"/>
                </a:lnTo>
                <a:lnTo>
                  <a:pt x="0" y="8337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619210" y="5127021"/>
            <a:ext cx="838819" cy="838819"/>
          </a:xfrm>
          <a:custGeom>
            <a:avLst/>
            <a:gdLst/>
            <a:ahLst/>
            <a:cxnLst/>
            <a:rect r="r" b="b" t="t" l="l"/>
            <a:pathLst>
              <a:path h="838819" w="838819">
                <a:moveTo>
                  <a:pt x="0" y="0"/>
                </a:moveTo>
                <a:lnTo>
                  <a:pt x="838819" y="0"/>
                </a:lnTo>
                <a:lnTo>
                  <a:pt x="838819" y="838819"/>
                </a:lnTo>
                <a:lnTo>
                  <a:pt x="0" y="83881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532330" y="2924411"/>
            <a:ext cx="1001166" cy="1001166"/>
          </a:xfrm>
          <a:custGeom>
            <a:avLst/>
            <a:gdLst/>
            <a:ahLst/>
            <a:cxnLst/>
            <a:rect r="r" b="b" t="t" l="l"/>
            <a:pathLst>
              <a:path h="1001166" w="1001166">
                <a:moveTo>
                  <a:pt x="0" y="0"/>
                </a:moveTo>
                <a:lnTo>
                  <a:pt x="1001166" y="0"/>
                </a:lnTo>
                <a:lnTo>
                  <a:pt x="1001166" y="1001166"/>
                </a:lnTo>
                <a:lnTo>
                  <a:pt x="0" y="10011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551615" y="5036191"/>
            <a:ext cx="838819" cy="838819"/>
          </a:xfrm>
          <a:custGeom>
            <a:avLst/>
            <a:gdLst/>
            <a:ahLst/>
            <a:cxnLst/>
            <a:rect r="r" b="b" t="t" l="l"/>
            <a:pathLst>
              <a:path h="838819" w="838819">
                <a:moveTo>
                  <a:pt x="0" y="0"/>
                </a:moveTo>
                <a:lnTo>
                  <a:pt x="838819" y="0"/>
                </a:lnTo>
                <a:lnTo>
                  <a:pt x="838819" y="838819"/>
                </a:lnTo>
                <a:lnTo>
                  <a:pt x="0" y="83881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81424" y="7196964"/>
            <a:ext cx="838819" cy="838819"/>
          </a:xfrm>
          <a:custGeom>
            <a:avLst/>
            <a:gdLst/>
            <a:ahLst/>
            <a:cxnLst/>
            <a:rect r="r" b="b" t="t" l="l"/>
            <a:pathLst>
              <a:path h="838819" w="838819">
                <a:moveTo>
                  <a:pt x="0" y="0"/>
                </a:moveTo>
                <a:lnTo>
                  <a:pt x="838819" y="0"/>
                </a:lnTo>
                <a:lnTo>
                  <a:pt x="838819" y="838819"/>
                </a:lnTo>
                <a:lnTo>
                  <a:pt x="0" y="83881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540342" y="5110442"/>
            <a:ext cx="833745" cy="833745"/>
          </a:xfrm>
          <a:custGeom>
            <a:avLst/>
            <a:gdLst/>
            <a:ahLst/>
            <a:cxnLst/>
            <a:rect r="r" b="b" t="t" l="l"/>
            <a:pathLst>
              <a:path h="833745" w="833745">
                <a:moveTo>
                  <a:pt x="0" y="0"/>
                </a:moveTo>
                <a:lnTo>
                  <a:pt x="833745" y="0"/>
                </a:lnTo>
                <a:lnTo>
                  <a:pt x="833745" y="833745"/>
                </a:lnTo>
                <a:lnTo>
                  <a:pt x="0" y="83374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421837" y="4959991"/>
            <a:ext cx="1172878" cy="1172878"/>
          </a:xfrm>
          <a:custGeom>
            <a:avLst/>
            <a:gdLst/>
            <a:ahLst/>
            <a:cxnLst/>
            <a:rect r="r" b="b" t="t" l="l"/>
            <a:pathLst>
              <a:path h="1172878" w="1172878">
                <a:moveTo>
                  <a:pt x="0" y="0"/>
                </a:moveTo>
                <a:lnTo>
                  <a:pt x="1172878" y="0"/>
                </a:lnTo>
                <a:lnTo>
                  <a:pt x="1172878" y="1172879"/>
                </a:lnTo>
                <a:lnTo>
                  <a:pt x="0" y="117287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776484" y="1173784"/>
            <a:ext cx="9204104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Tecnologías utilizadas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3598136" y="2905783"/>
            <a:ext cx="838819" cy="838819"/>
          </a:xfrm>
          <a:custGeom>
            <a:avLst/>
            <a:gdLst/>
            <a:ahLst/>
            <a:cxnLst/>
            <a:rect r="r" b="b" t="t" l="l"/>
            <a:pathLst>
              <a:path h="838819" w="838819">
                <a:moveTo>
                  <a:pt x="0" y="0"/>
                </a:moveTo>
                <a:lnTo>
                  <a:pt x="838819" y="0"/>
                </a:lnTo>
                <a:lnTo>
                  <a:pt x="838819" y="838819"/>
                </a:lnTo>
                <a:lnTo>
                  <a:pt x="0" y="83881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521974" y="3897002"/>
            <a:ext cx="115604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25329" y="3897002"/>
            <a:ext cx="115604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FastApi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31857" y="3897002"/>
            <a:ext cx="1654539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WebSocket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34096" y="3897002"/>
            <a:ext cx="1405291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Firebase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553763" y="3897002"/>
            <a:ext cx="115604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Astro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87434" y="6094770"/>
            <a:ext cx="115604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10070" y="6094770"/>
            <a:ext cx="1586563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TypeScript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263357" y="6104295"/>
            <a:ext cx="1549498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Mongo DB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79580" y="6094770"/>
            <a:ext cx="1790493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610293" y="6104295"/>
            <a:ext cx="115604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Keras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31857" y="8016733"/>
            <a:ext cx="183625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TailwindCSS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866" y="4636891"/>
            <a:ext cx="7167174" cy="4621409"/>
          </a:xfrm>
          <a:custGeom>
            <a:avLst/>
            <a:gdLst/>
            <a:ahLst/>
            <a:cxnLst/>
            <a:rect r="r" b="b" t="t" l="l"/>
            <a:pathLst>
              <a:path h="4621409" w="7167174">
                <a:moveTo>
                  <a:pt x="0" y="0"/>
                </a:moveTo>
                <a:lnTo>
                  <a:pt x="7167174" y="0"/>
                </a:lnTo>
                <a:lnTo>
                  <a:pt x="7167174" y="4621409"/>
                </a:lnTo>
                <a:lnTo>
                  <a:pt x="0" y="462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25" b="-58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866" y="2197085"/>
            <a:ext cx="7856167" cy="77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</a:pPr>
            <a:r>
              <a:rPr lang="en-US" sz="4494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Obstáculos del desarrollo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32016" y="1814455"/>
            <a:ext cx="7560299" cy="7443845"/>
            <a:chOff x="0" y="0"/>
            <a:chExt cx="1991190" cy="1960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1190" cy="1960519"/>
            </a:xfrm>
            <a:custGeom>
              <a:avLst/>
              <a:gdLst/>
              <a:ahLst/>
              <a:cxnLst/>
              <a:rect r="r" b="b" t="t" l="l"/>
              <a:pathLst>
                <a:path h="1960519" w="1991190">
                  <a:moveTo>
                    <a:pt x="0" y="0"/>
                  </a:moveTo>
                  <a:lnTo>
                    <a:pt x="1991190" y="0"/>
                  </a:lnTo>
                  <a:lnTo>
                    <a:pt x="1991190" y="1960519"/>
                  </a:lnTo>
                  <a:lnTo>
                    <a:pt x="0" y="1960519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991190" cy="1941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213105" y="2368535"/>
            <a:ext cx="5573661" cy="48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b="true" sz="2535" spc="55">
                <a:solidFill>
                  <a:srgbClr val="1E1E1E"/>
                </a:solidFill>
                <a:latin typeface="Now Bold"/>
                <a:ea typeface="Now Bold"/>
                <a:cs typeface="Now Bold"/>
                <a:sym typeface="Now Bold"/>
              </a:rPr>
              <a:t>CONOCIMIENTO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3866" y="3475094"/>
            <a:ext cx="7856167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A lo largo del desarrollo del proyecto se nos presentaron los siguientes obstáculos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13105" y="2821048"/>
            <a:ext cx="5519929" cy="73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</a:pPr>
            <a:r>
              <a:rPr lang="en-US" sz="1399" spc="30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El primer gran obstáculo fue el conocimiento, ya que no teníamos ni conocimientos, experiencia ni recursos anteriores en relación al proyecto.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39581" y="246378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9" y="0"/>
                </a:lnTo>
                <a:lnTo>
                  <a:pt x="959719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54342" y="2687898"/>
            <a:ext cx="944958" cy="4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 spc="38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7866" y="4659671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b="true" sz="2600" spc="57">
                <a:solidFill>
                  <a:srgbClr val="1E1E1E"/>
                </a:solidFill>
                <a:latin typeface="Now Bold"/>
                <a:ea typeface="Now Bold"/>
                <a:cs typeface="Now Bold"/>
                <a:sym typeface="Now Bold"/>
              </a:rPr>
              <a:t>COMUNICACIÓN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7866" y="5092156"/>
            <a:ext cx="5519929" cy="73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</a:pPr>
            <a:r>
              <a:rPr lang="en-US" sz="1399" spc="30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Tuvimos problemas de comunicación con las personas a las cual va dirigida el proyecto, nuestros intereses no eran similares.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054342" y="4754921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69102" y="4979034"/>
            <a:ext cx="944958" cy="4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 spc="38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2626" y="6950808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b="true" sz="2600" spc="57">
                <a:solidFill>
                  <a:srgbClr val="1E1E1E"/>
                </a:solidFill>
                <a:latin typeface="Now Bold"/>
                <a:ea typeface="Now Bold"/>
                <a:cs typeface="Now Bold"/>
                <a:sym typeface="Now Bold"/>
              </a:rPr>
              <a:t>RECURSOS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42626" y="7410040"/>
            <a:ext cx="5519929" cy="4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</a:pPr>
            <a:r>
              <a:rPr lang="en-US" sz="1399" spc="30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Tuvimos problemas de recursos, debido al tipo de proyecto y las tecnologías que se emplean.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069102" y="7046058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83862" y="7270171"/>
            <a:ext cx="944958" cy="4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 spc="38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766" y="1783360"/>
            <a:ext cx="15236613" cy="7198417"/>
            <a:chOff x="0" y="0"/>
            <a:chExt cx="4169895" cy="19700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9895" cy="1970034"/>
            </a:xfrm>
            <a:custGeom>
              <a:avLst/>
              <a:gdLst/>
              <a:ahLst/>
              <a:cxnLst/>
              <a:rect r="r" b="b" t="t" l="l"/>
              <a:pathLst>
                <a:path h="1970034" w="4169895">
                  <a:moveTo>
                    <a:pt x="0" y="0"/>
                  </a:moveTo>
                  <a:lnTo>
                    <a:pt x="4169895" y="0"/>
                  </a:lnTo>
                  <a:lnTo>
                    <a:pt x="4169895" y="1970034"/>
                  </a:lnTo>
                  <a:lnTo>
                    <a:pt x="0" y="1970034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69895" cy="2008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7448" y="4074977"/>
            <a:ext cx="14833104" cy="285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8"/>
              </a:lnSpc>
            </a:pPr>
            <a:r>
              <a:rPr lang="en-US" b="true" sz="11100">
                <a:solidFill>
                  <a:srgbClr val="1E1E1E"/>
                </a:solidFill>
                <a:latin typeface="Now Bold"/>
                <a:ea typeface="Now Bold"/>
                <a:cs typeface="Now Bold"/>
                <a:sym typeface="Now Bold"/>
              </a:rPr>
              <a:t>DEMOSTRACIÓN DEL SISTEMA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443" y="1250950"/>
            <a:ext cx="15422937" cy="7730827"/>
            <a:chOff x="0" y="0"/>
            <a:chExt cx="4220887" cy="2115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887" cy="2115742"/>
            </a:xfrm>
            <a:custGeom>
              <a:avLst/>
              <a:gdLst/>
              <a:ahLst/>
              <a:cxnLst/>
              <a:rect r="r" b="b" t="t" l="l"/>
              <a:pathLst>
                <a:path h="2115742" w="4220887">
                  <a:moveTo>
                    <a:pt x="0" y="0"/>
                  </a:moveTo>
                  <a:lnTo>
                    <a:pt x="4220887" y="0"/>
                  </a:lnTo>
                  <a:lnTo>
                    <a:pt x="4220887" y="2115742"/>
                  </a:lnTo>
                  <a:lnTo>
                    <a:pt x="0" y="211574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20887" cy="2153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35411" y="4064243"/>
            <a:ext cx="10251000" cy="211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7"/>
              </a:lnSpc>
            </a:pPr>
            <a:r>
              <a:rPr lang="en-US" b="true" sz="7671">
                <a:solidFill>
                  <a:srgbClr val="1E1E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COMENTARIOS</a:t>
            </a:r>
          </a:p>
          <a:p>
            <a:pPr algn="ctr">
              <a:lnSpc>
                <a:spcPts val="7517"/>
              </a:lnSpc>
            </a:pPr>
            <a:r>
              <a:rPr lang="en-US" b="true" sz="7671">
                <a:solidFill>
                  <a:srgbClr val="1E1E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FINALES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443" y="1250950"/>
            <a:ext cx="15422937" cy="7730827"/>
            <a:chOff x="0" y="0"/>
            <a:chExt cx="4220887" cy="2115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887" cy="2115742"/>
            </a:xfrm>
            <a:custGeom>
              <a:avLst/>
              <a:gdLst/>
              <a:ahLst/>
              <a:cxnLst/>
              <a:rect r="r" b="b" t="t" l="l"/>
              <a:pathLst>
                <a:path h="2115742" w="4220887">
                  <a:moveTo>
                    <a:pt x="0" y="0"/>
                  </a:moveTo>
                  <a:lnTo>
                    <a:pt x="4220887" y="0"/>
                  </a:lnTo>
                  <a:lnTo>
                    <a:pt x="4220887" y="2115742"/>
                  </a:lnTo>
                  <a:lnTo>
                    <a:pt x="0" y="211574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20887" cy="2153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7448" y="3488096"/>
            <a:ext cx="14833104" cy="305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8"/>
              </a:lnSpc>
            </a:pPr>
            <a:r>
              <a:rPr lang="en-US" b="true" sz="11100">
                <a:solidFill>
                  <a:srgbClr val="1E1E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MUCHAS</a:t>
            </a:r>
          </a:p>
          <a:p>
            <a:pPr algn="ctr">
              <a:lnSpc>
                <a:spcPts val="10878"/>
              </a:lnSpc>
            </a:pPr>
            <a:r>
              <a:rPr lang="en-US" b="true" sz="11100">
                <a:solidFill>
                  <a:srgbClr val="1E1E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GRACIAS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142" y="6550955"/>
            <a:ext cx="662353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6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¿Dudas sobre </a:t>
            </a:r>
            <a:r>
              <a:rPr lang="en-US" b="true" sz="3000" spc="6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  <a:r>
              <a:rPr lang="en-US" sz="3000" spc="6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38861" y="2879957"/>
            <a:ext cx="6629964" cy="100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Contexto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5226" y="4657946"/>
            <a:ext cx="5806871" cy="174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3"/>
              </a:lnSpc>
            </a:pPr>
            <a:r>
              <a:rPr lang="en-US" sz="2002" spc="4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En Chile, aproximadamente </a:t>
            </a:r>
            <a:r>
              <a:rPr lang="en-US" b="true" sz="2002" spc="4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800mil</a:t>
            </a:r>
            <a:r>
              <a:rPr lang="en-US" sz="2002" spc="4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personas son sordas o mudas, y hoy, instituciones de todo tipo y rubro </a:t>
            </a:r>
            <a:r>
              <a:rPr lang="en-US" b="true" sz="2002" spc="4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NO</a:t>
            </a:r>
            <a:r>
              <a:rPr lang="en-US" sz="2002" spc="4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están preparadas para afrontar éste problema comunicacional.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32719" y="2260028"/>
            <a:ext cx="8237970" cy="6769854"/>
          </a:xfrm>
          <a:custGeom>
            <a:avLst/>
            <a:gdLst/>
            <a:ahLst/>
            <a:cxnLst/>
            <a:rect r="r" b="b" t="t" l="l"/>
            <a:pathLst>
              <a:path h="6769854" w="8237970">
                <a:moveTo>
                  <a:pt x="0" y="0"/>
                </a:moveTo>
                <a:lnTo>
                  <a:pt x="8237970" y="0"/>
                </a:lnTo>
                <a:lnTo>
                  <a:pt x="8237970" y="6769854"/>
                </a:lnTo>
                <a:lnTo>
                  <a:pt x="0" y="6769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67" t="0" r="-746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0915226" y="4208991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5"/>
                </a:lnTo>
                <a:lnTo>
                  <a:pt x="0" y="139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781125" y="4892612"/>
            <a:ext cx="8668500" cy="7511698"/>
          </a:xfrm>
          <a:custGeom>
            <a:avLst/>
            <a:gdLst/>
            <a:ahLst/>
            <a:cxnLst/>
            <a:rect r="r" b="b" t="t" l="l"/>
            <a:pathLst>
              <a:path h="7511698" w="8668500">
                <a:moveTo>
                  <a:pt x="0" y="0"/>
                </a:moveTo>
                <a:lnTo>
                  <a:pt x="8668500" y="0"/>
                </a:lnTo>
                <a:lnTo>
                  <a:pt x="8668500" y="7511698"/>
                </a:lnTo>
                <a:lnTo>
                  <a:pt x="0" y="7511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02187" y="1692349"/>
            <a:ext cx="6383012" cy="7565951"/>
          </a:xfrm>
          <a:custGeom>
            <a:avLst/>
            <a:gdLst/>
            <a:ahLst/>
            <a:cxnLst/>
            <a:rect r="r" b="b" t="t" l="l"/>
            <a:pathLst>
              <a:path h="7565951" w="6383012">
                <a:moveTo>
                  <a:pt x="0" y="0"/>
                </a:moveTo>
                <a:lnTo>
                  <a:pt x="6383011" y="0"/>
                </a:lnTo>
                <a:lnTo>
                  <a:pt x="6383011" y="7565951"/>
                </a:lnTo>
                <a:lnTo>
                  <a:pt x="0" y="7565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556" t="-5679" r="-33825" b="-109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3547409" y="4973878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956507" cy="1834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79945" y="2952244"/>
            <a:ext cx="6140253" cy="90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5"/>
              </a:lnSpc>
            </a:pPr>
            <a:r>
              <a:rPr lang="en-US" sz="5068" b="true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Solución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6077" y="5023514"/>
            <a:ext cx="6184121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SignAI es un </a:t>
            </a:r>
            <a:r>
              <a:rPr lang="en-US" sz="2000" spc="44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proyecto de innovación</a:t>
            </a:r>
            <a:r>
              <a:rPr lang="en-US" sz="2000" spc="4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 que busca ser la </a:t>
            </a:r>
            <a:r>
              <a:rPr lang="en-US" sz="2000" spc="44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base</a:t>
            </a:r>
            <a:r>
              <a:rPr lang="en-US" sz="2000" spc="4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 de un </a:t>
            </a:r>
            <a:r>
              <a:rPr lang="en-US" sz="2000" spc="44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servicio intérprete de lengua de señas chilena</a:t>
            </a:r>
            <a:r>
              <a:rPr lang="en-US" sz="2000" spc="4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, utilizando tecnología puntera como la </a:t>
            </a:r>
            <a:r>
              <a:rPr lang="en-US" sz="2000" spc="44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Inteligencia Artificial</a:t>
            </a:r>
            <a:r>
              <a:rPr lang="en-US" sz="2000" spc="4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1692698" y="1343224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766" y="1804986"/>
            <a:ext cx="15346776" cy="7453314"/>
            <a:chOff x="0" y="0"/>
            <a:chExt cx="4041949" cy="19630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0" y="0"/>
                  </a:moveTo>
                  <a:lnTo>
                    <a:pt x="4041949" y="0"/>
                  </a:lnTo>
                  <a:lnTo>
                    <a:pt x="4041949" y="1963013"/>
                  </a:lnTo>
                  <a:lnTo>
                    <a:pt x="0" y="1963013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041949" cy="1943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39327" y="4599205"/>
            <a:ext cx="3736180" cy="98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8"/>
              </a:lnSpc>
              <a:spcBef>
                <a:spcPct val="0"/>
              </a:spcBef>
            </a:pPr>
            <a:r>
              <a:rPr lang="en-US" b="true" sz="1412" spc="3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Digitalizamos</a:t>
            </a:r>
            <a:r>
              <a:rPr lang="en-US" sz="1412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 el diccionario de Lengua de Señas Chilena en su </a:t>
            </a:r>
            <a:r>
              <a:rPr lang="en-US" b="true" sz="1412" spc="3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totalidad</a:t>
            </a:r>
            <a:r>
              <a:rPr lang="en-US" sz="1412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, haciendo este recurso más </a:t>
            </a:r>
            <a:r>
              <a:rPr lang="en-US" b="true" sz="1412" spc="3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práctico</a:t>
            </a:r>
            <a:r>
              <a:rPr lang="en-US" sz="1412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 y </a:t>
            </a:r>
            <a:r>
              <a:rPr lang="en-US" b="true" sz="1412" spc="3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accesible</a:t>
            </a:r>
            <a:r>
              <a:rPr lang="en-US" sz="1412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56469" y="3780680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5866" y="4024536"/>
            <a:ext cx="1203294" cy="72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2"/>
              </a:lnSpc>
              <a:spcBef>
                <a:spcPct val="0"/>
              </a:spcBef>
            </a:pPr>
            <a:r>
              <a:rPr lang="en-US" b="true" sz="4337" spc="95">
                <a:solidFill>
                  <a:srgbClr val="FFFFFF"/>
                </a:solidFill>
                <a:latin typeface="Now Heavy"/>
                <a:ea typeface="Now Heavy"/>
                <a:cs typeface="Now Heavy"/>
                <a:sym typeface="Now Heavy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20277" y="3567402"/>
            <a:ext cx="548342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57" b="true">
                <a:solidFill>
                  <a:srgbClr val="1E1E1E"/>
                </a:solidFill>
                <a:latin typeface="Now Bold"/>
                <a:ea typeface="Now Bold"/>
                <a:cs typeface="Now Bold"/>
                <a:sym typeface="Now Bold"/>
              </a:rPr>
              <a:t>Diccionario Lengua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 spc="57">
                <a:solidFill>
                  <a:srgbClr val="1E1E1E"/>
                </a:solidFill>
                <a:latin typeface="Now Bold"/>
                <a:ea typeface="Now Bold"/>
                <a:cs typeface="Now Bold"/>
                <a:sym typeface="Now Bold"/>
              </a:rPr>
              <a:t>de señas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9327" y="7045389"/>
            <a:ext cx="3736180" cy="98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8"/>
              </a:lnSpc>
              <a:spcBef>
                <a:spcPct val="0"/>
              </a:spcBef>
            </a:pPr>
            <a:r>
              <a:rPr lang="en-US" sz="1412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Diseñamos y entrenamos una </a:t>
            </a:r>
            <a:r>
              <a:rPr lang="en-US" b="true" sz="1412" spc="3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Red Neuronal</a:t>
            </a:r>
            <a:r>
              <a:rPr lang="en-US" sz="1412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 capaz de </a:t>
            </a:r>
            <a:r>
              <a:rPr lang="en-US" b="true" sz="1412" spc="3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recibir fotos y vídeos</a:t>
            </a:r>
            <a:r>
              <a:rPr lang="en-US" sz="1412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, y determinar a qué seña corresponde en forma de texto.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356469" y="6226864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56469" y="6489770"/>
            <a:ext cx="1203294" cy="72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2"/>
              </a:lnSpc>
              <a:spcBef>
                <a:spcPct val="0"/>
              </a:spcBef>
            </a:pPr>
            <a:r>
              <a:rPr lang="en-US" b="true" sz="4337" spc="95">
                <a:solidFill>
                  <a:srgbClr val="FFFFFF"/>
                </a:solidFill>
                <a:latin typeface="Now Heavy"/>
                <a:ea typeface="Now Heavy"/>
                <a:cs typeface="Now Heavy"/>
                <a:sym typeface="Now Heavy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9327" y="6527870"/>
            <a:ext cx="574060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 spc="57">
                <a:solidFill>
                  <a:srgbClr val="1E1E1E"/>
                </a:solidFill>
                <a:latin typeface="Now Bold"/>
                <a:ea typeface="Now Bold"/>
                <a:cs typeface="Now Bold"/>
                <a:sym typeface="Now Bold"/>
              </a:rPr>
              <a:t>Señas a Texto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58032" y="4589680"/>
            <a:ext cx="3817417" cy="74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4"/>
              </a:lnSpc>
              <a:spcBef>
                <a:spcPct val="0"/>
              </a:spcBef>
            </a:pPr>
            <a:r>
              <a:rPr lang="en-US" sz="1439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Desarrollamos un módulo capaz de </a:t>
            </a:r>
            <a:r>
              <a:rPr lang="en-US" b="true" sz="1439" spc="3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recibir audios</a:t>
            </a:r>
            <a:r>
              <a:rPr lang="en-US" sz="1439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, transcribirlos e </a:t>
            </a:r>
            <a:r>
              <a:rPr lang="en-US" b="true" sz="1439" spc="3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interpretarlos a Lengua de Señas</a:t>
            </a:r>
            <a:r>
              <a:rPr lang="en-US" sz="1439" spc="31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579928" y="3780680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579928" y="4005486"/>
            <a:ext cx="1203294" cy="72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2"/>
              </a:lnSpc>
              <a:spcBef>
                <a:spcPct val="0"/>
              </a:spcBef>
            </a:pPr>
            <a:r>
              <a:rPr lang="en-US" b="true" sz="4337" spc="95">
                <a:solidFill>
                  <a:srgbClr val="EFEEE9"/>
                </a:solidFill>
                <a:latin typeface="Now Heavy"/>
                <a:ea typeface="Now Heavy"/>
                <a:cs typeface="Now Heavy"/>
                <a:sym typeface="Now Heavy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58032" y="4081686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 spc="57">
                <a:solidFill>
                  <a:srgbClr val="1E1E1E"/>
                </a:solidFill>
                <a:latin typeface="Now Bold"/>
                <a:ea typeface="Now Bold"/>
                <a:cs typeface="Now Bold"/>
                <a:sym typeface="Now Bold"/>
              </a:rPr>
              <a:t>Voz a Señas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58032" y="7045389"/>
            <a:ext cx="3654943" cy="98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  <a:spcBef>
                <a:spcPct val="0"/>
              </a:spcBef>
            </a:pPr>
            <a:r>
              <a:rPr lang="en-US" sz="1395" spc="30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Desarrollamos un Developer Portal con información centralizada sobre SignAI, además de un apartado para gestionar </a:t>
            </a:r>
            <a:r>
              <a:rPr lang="en-US" b="true" sz="1395" spc="30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APIKeys</a:t>
            </a:r>
            <a:r>
              <a:rPr lang="en-US" sz="1395" spc="30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579928" y="6365135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579928" y="6599466"/>
            <a:ext cx="1203294" cy="72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2"/>
              </a:lnSpc>
              <a:spcBef>
                <a:spcPct val="0"/>
              </a:spcBef>
            </a:pPr>
            <a:r>
              <a:rPr lang="en-US" b="true" sz="4337" spc="95">
                <a:solidFill>
                  <a:srgbClr val="EFEEE9"/>
                </a:solidFill>
                <a:latin typeface="Now Heavy"/>
                <a:ea typeface="Now Heavy"/>
                <a:cs typeface="Now Heavy"/>
                <a:sym typeface="Now Heavy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58032" y="6527870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 spc="57">
                <a:solidFill>
                  <a:srgbClr val="1E1E1E"/>
                </a:solidFill>
                <a:latin typeface="Now Bold"/>
                <a:ea typeface="Now Bold"/>
                <a:cs typeface="Now Bold"/>
                <a:sym typeface="Now Bold"/>
              </a:rPr>
              <a:t>Developer Portal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22550" y="2336208"/>
            <a:ext cx="114429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1E1E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Solución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50721" y="627248"/>
            <a:ext cx="378655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Objetivos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513387"/>
            <a:ext cx="4878150" cy="3661760"/>
            <a:chOff x="0" y="0"/>
            <a:chExt cx="6504200" cy="488234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504200" cy="4882347"/>
              <a:chOff x="0" y="0"/>
              <a:chExt cx="1284780" cy="96441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84780" cy="964414"/>
              </a:xfrm>
              <a:custGeom>
                <a:avLst/>
                <a:gdLst/>
                <a:ahLst/>
                <a:cxnLst/>
                <a:rect r="r" b="b" t="t" l="l"/>
                <a:pathLst>
                  <a:path h="964414" w="1284780">
                    <a:moveTo>
                      <a:pt x="0" y="0"/>
                    </a:moveTo>
                    <a:lnTo>
                      <a:pt x="1284780" y="0"/>
                    </a:lnTo>
                    <a:lnTo>
                      <a:pt x="1284780" y="964414"/>
                    </a:lnTo>
                    <a:lnTo>
                      <a:pt x="0" y="964414"/>
                    </a:lnTo>
                    <a:close/>
                  </a:path>
                </a:pathLst>
              </a:custGeom>
              <a:solidFill>
                <a:srgbClr val="EFEEE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19050"/>
                <a:ext cx="1284780" cy="9453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6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62437" y="810392"/>
              <a:ext cx="5947810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90"/>
                </a:lnSpc>
                <a:spcBef>
                  <a:spcPct val="0"/>
                </a:spcBef>
              </a:pPr>
              <a:r>
                <a:rPr lang="en-US" b="true" sz="3300" spc="485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OBJETIVO 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45005" y="2282018"/>
              <a:ext cx="4968425" cy="1849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9"/>
                </a:lnSpc>
              </a:pPr>
              <a:r>
                <a:rPr lang="en-US" sz="2028" spc="44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Lograr una precisión de un 75% de la Red Neuronal dentro de las primeras mil interacciones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540288" y="1783212"/>
              <a:ext cx="5377859" cy="127113"/>
            </a:xfrm>
            <a:custGeom>
              <a:avLst/>
              <a:gdLst/>
              <a:ahLst/>
              <a:cxnLst/>
              <a:rect r="r" b="b" t="t" l="l"/>
              <a:pathLst>
                <a:path h="127113" w="5377859">
                  <a:moveTo>
                    <a:pt x="0" y="0"/>
                  </a:moveTo>
                  <a:lnTo>
                    <a:pt x="5377860" y="0"/>
                  </a:lnTo>
                  <a:lnTo>
                    <a:pt x="5377860" y="127113"/>
                  </a:lnTo>
                  <a:lnTo>
                    <a:pt x="0" y="12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04019" y="5513387"/>
            <a:ext cx="4878150" cy="3661760"/>
            <a:chOff x="0" y="0"/>
            <a:chExt cx="6504200" cy="488234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504200" cy="4882347"/>
              <a:chOff x="0" y="0"/>
              <a:chExt cx="1284780" cy="96441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84780" cy="964414"/>
              </a:xfrm>
              <a:custGeom>
                <a:avLst/>
                <a:gdLst/>
                <a:ahLst/>
                <a:cxnLst/>
                <a:rect r="r" b="b" t="t" l="l"/>
                <a:pathLst>
                  <a:path h="964414" w="1284780">
                    <a:moveTo>
                      <a:pt x="0" y="0"/>
                    </a:moveTo>
                    <a:lnTo>
                      <a:pt x="1284780" y="0"/>
                    </a:lnTo>
                    <a:lnTo>
                      <a:pt x="1284780" y="964414"/>
                    </a:lnTo>
                    <a:lnTo>
                      <a:pt x="0" y="964414"/>
                    </a:lnTo>
                    <a:close/>
                  </a:path>
                </a:pathLst>
              </a:custGeom>
              <a:solidFill>
                <a:srgbClr val="EFE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19050"/>
                <a:ext cx="1284780" cy="9453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6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45519" y="810392"/>
              <a:ext cx="5947810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90"/>
                </a:lnSpc>
                <a:spcBef>
                  <a:spcPct val="0"/>
                </a:spcBef>
              </a:pPr>
              <a:r>
                <a:rPr lang="en-US" b="true" sz="3300" spc="485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OBJETIVO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28087" y="2282018"/>
              <a:ext cx="4968425" cy="2318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9"/>
                </a:lnSpc>
              </a:pPr>
              <a:r>
                <a:rPr lang="en-US" sz="2028" spc="44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Lograr una precisión de un 75% de las palabras en Lengua de Señas durante las primeras 500 interacciones.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523370" y="1783212"/>
              <a:ext cx="5377859" cy="127113"/>
            </a:xfrm>
            <a:custGeom>
              <a:avLst/>
              <a:gdLst/>
              <a:ahLst/>
              <a:cxnLst/>
              <a:rect r="r" b="b" t="t" l="l"/>
              <a:pathLst>
                <a:path h="127113" w="5377859">
                  <a:moveTo>
                    <a:pt x="0" y="0"/>
                  </a:moveTo>
                  <a:lnTo>
                    <a:pt x="5377859" y="0"/>
                  </a:lnTo>
                  <a:lnTo>
                    <a:pt x="5377859" y="127113"/>
                  </a:lnTo>
                  <a:lnTo>
                    <a:pt x="0" y="12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777469" y="5513387"/>
            <a:ext cx="4878150" cy="3661760"/>
            <a:chOff x="0" y="0"/>
            <a:chExt cx="6504200" cy="488234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504200" cy="4882347"/>
              <a:chOff x="0" y="0"/>
              <a:chExt cx="1284780" cy="96441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284780" cy="964414"/>
              </a:xfrm>
              <a:custGeom>
                <a:avLst/>
                <a:gdLst/>
                <a:ahLst/>
                <a:cxnLst/>
                <a:rect r="r" b="b" t="t" l="l"/>
                <a:pathLst>
                  <a:path h="964414" w="1284780">
                    <a:moveTo>
                      <a:pt x="0" y="0"/>
                    </a:moveTo>
                    <a:lnTo>
                      <a:pt x="1284780" y="0"/>
                    </a:lnTo>
                    <a:lnTo>
                      <a:pt x="1284780" y="964414"/>
                    </a:lnTo>
                    <a:lnTo>
                      <a:pt x="0" y="964414"/>
                    </a:lnTo>
                    <a:close/>
                  </a:path>
                </a:pathLst>
              </a:custGeom>
              <a:solidFill>
                <a:srgbClr val="EFEEE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1284780" cy="9453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6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31092" y="810392"/>
              <a:ext cx="5947810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90"/>
                </a:lnSpc>
                <a:spcBef>
                  <a:spcPct val="0"/>
                </a:spcBef>
              </a:pPr>
              <a:r>
                <a:rPr lang="en-US" b="true" sz="3300" spc="485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OBJETIVO 3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713661" y="2282018"/>
              <a:ext cx="4968425" cy="1379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9"/>
                </a:lnSpc>
              </a:pPr>
              <a:r>
                <a:rPr lang="en-US" sz="2028" spc="44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Superar el umbral de 20 integraciones de nuestro servicio dentro de 5 meses.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508943" y="1783212"/>
              <a:ext cx="5377859" cy="127113"/>
            </a:xfrm>
            <a:custGeom>
              <a:avLst/>
              <a:gdLst/>
              <a:ahLst/>
              <a:cxnLst/>
              <a:rect r="r" b="b" t="t" l="l"/>
              <a:pathLst>
                <a:path h="127113" w="5377859">
                  <a:moveTo>
                    <a:pt x="0" y="0"/>
                  </a:moveTo>
                  <a:lnTo>
                    <a:pt x="5377860" y="0"/>
                  </a:lnTo>
                  <a:lnTo>
                    <a:pt x="5377860" y="127113"/>
                  </a:lnTo>
                  <a:lnTo>
                    <a:pt x="0" y="12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-2843309" y="760598"/>
            <a:ext cx="7411473" cy="670362"/>
            <a:chOff x="0" y="0"/>
            <a:chExt cx="9881964" cy="89381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677184"/>
              <a:ext cx="9165163" cy="216631"/>
            </a:xfrm>
            <a:custGeom>
              <a:avLst/>
              <a:gdLst/>
              <a:ahLst/>
              <a:cxnLst/>
              <a:rect r="r" b="b" t="t" l="l"/>
              <a:pathLst>
                <a:path h="216631" w="9165163">
                  <a:moveTo>
                    <a:pt x="0" y="0"/>
                  </a:moveTo>
                  <a:lnTo>
                    <a:pt x="9165163" y="0"/>
                  </a:lnTo>
                  <a:lnTo>
                    <a:pt x="9165163" y="216631"/>
                  </a:lnTo>
                  <a:lnTo>
                    <a:pt x="0" y="216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5204073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5838767" y="78254"/>
              <a:ext cx="4043197" cy="32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249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SIGNAI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53126" y="3222526"/>
            <a:ext cx="15348843" cy="55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FEEE9"/>
                </a:solidFill>
                <a:latin typeface="Now"/>
                <a:ea typeface="Now"/>
                <a:cs typeface="Now"/>
                <a:sym typeface="Now"/>
              </a:rPr>
              <a:t>Desarrollar la </a:t>
            </a:r>
            <a:r>
              <a:rPr lang="en-US" sz="3200" b="true">
                <a:solidFill>
                  <a:srgbClr val="EFEEE9"/>
                </a:solidFill>
                <a:latin typeface="Now Bold"/>
                <a:ea typeface="Now Bold"/>
                <a:cs typeface="Now Bold"/>
                <a:sym typeface="Now Bold"/>
              </a:rPr>
              <a:t>base</a:t>
            </a:r>
            <a:r>
              <a:rPr lang="en-US" sz="3200">
                <a:solidFill>
                  <a:srgbClr val="EFEEE9"/>
                </a:solidFill>
                <a:latin typeface="Now"/>
                <a:ea typeface="Now"/>
                <a:cs typeface="Now"/>
                <a:sym typeface="Now"/>
              </a:rPr>
              <a:t> de un servicio consumible que interprete lengua de señas.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2468782"/>
            <a:ext cx="3889891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general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4144963"/>
            <a:ext cx="465034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 especificos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1907" y="1645677"/>
            <a:ext cx="15264187" cy="7426027"/>
            <a:chOff x="0" y="0"/>
            <a:chExt cx="4177441" cy="20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77442" cy="2032325"/>
            </a:xfrm>
            <a:custGeom>
              <a:avLst/>
              <a:gdLst/>
              <a:ahLst/>
              <a:cxnLst/>
              <a:rect r="r" b="b" t="t" l="l"/>
              <a:pathLst>
                <a:path h="2032325" w="4177442">
                  <a:moveTo>
                    <a:pt x="0" y="0"/>
                  </a:moveTo>
                  <a:lnTo>
                    <a:pt x="4177442" y="0"/>
                  </a:lnTo>
                  <a:lnTo>
                    <a:pt x="4177442" y="2032325"/>
                  </a:lnTo>
                  <a:lnTo>
                    <a:pt x="0" y="2032325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77441" cy="20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16535" y="2007629"/>
            <a:ext cx="945493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1E1E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Alcance y limitaciones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02989" y="3807854"/>
            <a:ext cx="5720498" cy="862012"/>
            <a:chOff x="0" y="0"/>
            <a:chExt cx="7627330" cy="11493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2604682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59"/>
                </a:lnSpc>
              </a:pPr>
              <a:r>
                <a:rPr lang="en-US" b="true" sz="4800" spc="369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037666" y="136525"/>
              <a:ext cx="4589664" cy="1012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Digitalizar diccionario lengua de señas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22039" y="4950854"/>
            <a:ext cx="5701448" cy="723900"/>
            <a:chOff x="0" y="0"/>
            <a:chExt cx="7601930" cy="9652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2604682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59"/>
                </a:lnSpc>
              </a:pPr>
              <a:r>
                <a:rPr lang="en-US" b="true" sz="4800" spc="369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02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012266" y="202139"/>
              <a:ext cx="4589664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Modulo de voz a señas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22039" y="6093854"/>
            <a:ext cx="5701448" cy="723900"/>
            <a:chOff x="0" y="0"/>
            <a:chExt cx="7601930" cy="9652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2604682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59"/>
                </a:lnSpc>
              </a:pPr>
              <a:r>
                <a:rPr lang="en-US" b="true" sz="4800" spc="369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03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12266" y="252939"/>
              <a:ext cx="4589664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Modulo de señas a voz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622039" y="7236854"/>
            <a:ext cx="5701448" cy="723900"/>
            <a:chOff x="0" y="0"/>
            <a:chExt cx="7601930" cy="9652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0"/>
              <a:ext cx="2604682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59"/>
                </a:lnSpc>
              </a:pPr>
              <a:r>
                <a:rPr lang="en-US" b="true" sz="4800" spc="369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04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012266" y="227539"/>
              <a:ext cx="4589664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Developer Portal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-2843309" y="760598"/>
            <a:ext cx="7411473" cy="670362"/>
            <a:chOff x="0" y="0"/>
            <a:chExt cx="9881964" cy="89381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677184"/>
              <a:ext cx="9165163" cy="216631"/>
            </a:xfrm>
            <a:custGeom>
              <a:avLst/>
              <a:gdLst/>
              <a:ahLst/>
              <a:cxnLst/>
              <a:rect r="r" b="b" t="t" l="l"/>
              <a:pathLst>
                <a:path h="216631" w="9165163">
                  <a:moveTo>
                    <a:pt x="0" y="0"/>
                  </a:moveTo>
                  <a:lnTo>
                    <a:pt x="9165163" y="0"/>
                  </a:lnTo>
                  <a:lnTo>
                    <a:pt x="9165163" y="216631"/>
                  </a:lnTo>
                  <a:lnTo>
                    <a:pt x="0" y="216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5204073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838767" y="78254"/>
              <a:ext cx="4043197" cy="32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249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SIGNAI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144000" y="3726891"/>
            <a:ext cx="5720498" cy="1585912"/>
            <a:chOff x="0" y="0"/>
            <a:chExt cx="7627330" cy="211455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0"/>
              <a:ext cx="2604682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59"/>
                </a:lnSpc>
              </a:pPr>
              <a:r>
                <a:rPr lang="en-US" b="true" sz="4800" spc="369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01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37666" y="136525"/>
              <a:ext cx="4589664" cy="19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1E1E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No se desarrollara una aplicacion final con integración de nuestra solución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1672" y="3235847"/>
            <a:ext cx="20943650" cy="5169447"/>
            <a:chOff x="0" y="0"/>
            <a:chExt cx="5516023" cy="136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6023" cy="1361500"/>
            </a:xfrm>
            <a:custGeom>
              <a:avLst/>
              <a:gdLst/>
              <a:ahLst/>
              <a:cxnLst/>
              <a:rect r="r" b="b" t="t" l="l"/>
              <a:pathLst>
                <a:path h="1361500" w="5516023">
                  <a:moveTo>
                    <a:pt x="0" y="0"/>
                  </a:moveTo>
                  <a:lnTo>
                    <a:pt x="5516023" y="0"/>
                  </a:lnTo>
                  <a:lnTo>
                    <a:pt x="5516023" y="1361500"/>
                  </a:lnTo>
                  <a:lnTo>
                    <a:pt x="0" y="1361500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16023" cy="140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9925" y="1600080"/>
            <a:ext cx="7658220" cy="7658220"/>
          </a:xfrm>
          <a:custGeom>
            <a:avLst/>
            <a:gdLst/>
            <a:ahLst/>
            <a:cxnLst/>
            <a:rect r="r" b="b" t="t" l="l"/>
            <a:pathLst>
              <a:path h="7658220" w="7658220">
                <a:moveTo>
                  <a:pt x="0" y="0"/>
                </a:moveTo>
                <a:lnTo>
                  <a:pt x="7658219" y="0"/>
                </a:lnTo>
                <a:lnTo>
                  <a:pt x="7658219" y="7658220"/>
                </a:lnTo>
                <a:lnTo>
                  <a:pt x="0" y="765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24356" y="3896520"/>
            <a:ext cx="614843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98"/>
              </a:lnSpc>
              <a:spcBef>
                <a:spcPct val="0"/>
              </a:spcBef>
            </a:pPr>
            <a:r>
              <a:rPr lang="en-US" b="true" sz="558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Metodología Empleada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4356" y="6076890"/>
            <a:ext cx="592784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pc="43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Para el desarrollo del proyecto se optó por utilizar la metodología tradicional </a:t>
            </a:r>
            <a:r>
              <a:rPr lang="en-US" b="true" sz="1999" spc="43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CASCADA.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086939" y="2344057"/>
            <a:ext cx="6170292" cy="617026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99" t="0" r="-24999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5766" y="2303648"/>
            <a:ext cx="15346776" cy="7453314"/>
            <a:chOff x="0" y="0"/>
            <a:chExt cx="4041949" cy="19630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0" y="0"/>
                  </a:moveTo>
                  <a:lnTo>
                    <a:pt x="4041949" y="0"/>
                  </a:lnTo>
                  <a:lnTo>
                    <a:pt x="4041949" y="1963013"/>
                  </a:lnTo>
                  <a:lnTo>
                    <a:pt x="0" y="1963013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041949" cy="1943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65939" y="2746221"/>
            <a:ext cx="11156122" cy="6568167"/>
          </a:xfrm>
          <a:custGeom>
            <a:avLst/>
            <a:gdLst/>
            <a:ahLst/>
            <a:cxnLst/>
            <a:rect r="r" b="b" t="t" l="l"/>
            <a:pathLst>
              <a:path h="6568167" w="11156122">
                <a:moveTo>
                  <a:pt x="0" y="0"/>
                </a:moveTo>
                <a:lnTo>
                  <a:pt x="11156122" y="0"/>
                </a:lnTo>
                <a:lnTo>
                  <a:pt x="11156122" y="6568167"/>
                </a:lnTo>
                <a:lnTo>
                  <a:pt x="0" y="65681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39734" y="674873"/>
            <a:ext cx="420853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Arquitectura de Software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5766" y="2303648"/>
            <a:ext cx="15346776" cy="7453314"/>
            <a:chOff x="0" y="0"/>
            <a:chExt cx="4041949" cy="19630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0" y="0"/>
                  </a:moveTo>
                  <a:lnTo>
                    <a:pt x="4041949" y="0"/>
                  </a:lnTo>
                  <a:lnTo>
                    <a:pt x="4041949" y="1963013"/>
                  </a:lnTo>
                  <a:lnTo>
                    <a:pt x="0" y="1963013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041949" cy="1943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5766" y="3551345"/>
            <a:ext cx="15346776" cy="4957920"/>
          </a:xfrm>
          <a:custGeom>
            <a:avLst/>
            <a:gdLst/>
            <a:ahLst/>
            <a:cxnLst/>
            <a:rect r="r" b="b" t="t" l="l"/>
            <a:pathLst>
              <a:path h="4957920" w="15346776">
                <a:moveTo>
                  <a:pt x="0" y="0"/>
                </a:moveTo>
                <a:lnTo>
                  <a:pt x="15346776" y="0"/>
                </a:lnTo>
                <a:lnTo>
                  <a:pt x="15346776" y="4957919"/>
                </a:lnTo>
                <a:lnTo>
                  <a:pt x="0" y="495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39734" y="674873"/>
            <a:ext cx="420853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Arquitectura de Red Neuronal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SIGNAI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DAGX-0NwEzk</dc:identifier>
  <dcterms:modified xsi:type="dcterms:W3CDTF">2011-08-01T06:04:30Z</dcterms:modified>
  <cp:revision>1</cp:revision>
  <dc:title>Presentación Propuesta Proyecto Brief Cliente Moderno Profesional Negro y Blanco</dc:title>
</cp:coreProperties>
</file>